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Montserrat ExtraLight"/>
      <p:regular r:id="rId25"/>
      <p:bold r:id="rId26"/>
      <p:italic r:id="rId27"/>
      <p:boldItalic r:id="rId28"/>
    </p:embeddedFont>
    <p:embeddedFont>
      <p:font typeface="Montserrat ExtraBold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Light-bold.fntdata"/><Relationship Id="rId25" Type="http://schemas.openxmlformats.org/officeDocument/2006/relationships/font" Target="fonts/MontserratExtraLight-regular.fntdata"/><Relationship Id="rId28" Type="http://schemas.openxmlformats.org/officeDocument/2006/relationships/font" Target="fonts/MontserratExtraLight-boldItalic.fntdata"/><Relationship Id="rId27" Type="http://schemas.openxmlformats.org/officeDocument/2006/relationships/font" Target="fonts/MontserratExtra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Extra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MontserratExtra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ccea5cea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9ccea5cea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f9262ee2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f9262ee2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ccea5ceab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9ccea5ceab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f9262ee2f_0_26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f9262ee2f_0_26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f9262ee2f_0_26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f9262ee2f_0_26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f9262ee2f_0_26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f9262ee2f_0_26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ccea5cea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9ccea5cea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9ccea5cea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9ccea5cea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ccea5cea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9ccea5cea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ccea5cea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9ccea5cea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ccea5cea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9ccea5cea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/>
          <p:nvPr>
            <p:ph type="ctrTitle"/>
          </p:nvPr>
        </p:nvSpPr>
        <p:spPr>
          <a:xfrm>
            <a:off x="1879575" y="498625"/>
            <a:ext cx="5491500" cy="12930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Don’t Burst Blindly: For a Better Use of Natural Language Processing to Fight Opinion Bubbles in News Recommendations</a:t>
            </a:r>
            <a:endParaRPr sz="1800"/>
          </a:p>
        </p:txBody>
      </p:sp>
      <p:sp>
        <p:nvSpPr>
          <p:cNvPr id="158" name="Google Shape;158;p36"/>
          <p:cNvSpPr txBox="1"/>
          <p:nvPr>
            <p:ph idx="1" type="subTitle"/>
          </p:nvPr>
        </p:nvSpPr>
        <p:spPr>
          <a:xfrm>
            <a:off x="3130800" y="4241100"/>
            <a:ext cx="31332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RA:</a:t>
            </a:r>
            <a:r>
              <a:rPr lang="en" sz="1300"/>
              <a:t> </a:t>
            </a:r>
            <a:r>
              <a:rPr lang="en" sz="1300"/>
              <a:t>Adib Muhammad Amit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ST:</a:t>
            </a:r>
            <a:r>
              <a:rPr lang="en" sz="1300"/>
              <a:t> Farah Binta Haque</a:t>
            </a:r>
            <a:endParaRPr sz="1300"/>
          </a:p>
        </p:txBody>
      </p:sp>
      <p:sp>
        <p:nvSpPr>
          <p:cNvPr id="159" name="Google Shape;159;p36"/>
          <p:cNvSpPr txBox="1"/>
          <p:nvPr>
            <p:ph type="ctrTitle"/>
          </p:nvPr>
        </p:nvSpPr>
        <p:spPr>
          <a:xfrm>
            <a:off x="2512000" y="1926800"/>
            <a:ext cx="4226700" cy="2339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Submitted By: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Montserrat ExtraLight"/>
                <a:ea typeface="Montserrat ExtraLight"/>
                <a:cs typeface="Montserrat ExtraLight"/>
                <a:sym typeface="Montserrat ExtraLight"/>
              </a:rPr>
              <a:t>Sabbir Bin Abdul Latif</a:t>
            </a:r>
            <a:endParaRPr b="0" sz="14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Montserrat ExtraLight"/>
                <a:ea typeface="Montserrat ExtraLight"/>
                <a:cs typeface="Montserrat ExtraLight"/>
                <a:sym typeface="Montserrat ExtraLight"/>
              </a:rPr>
              <a:t>Student ID: 23341067</a:t>
            </a:r>
            <a:endParaRPr b="0" sz="14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Montserrat ExtraLight"/>
                <a:ea typeface="Montserrat ExtraLight"/>
                <a:cs typeface="Montserrat ExtraLight"/>
                <a:sym typeface="Montserrat ExtraLight"/>
              </a:rPr>
              <a:t>Section: </a:t>
            </a:r>
            <a:r>
              <a:rPr b="0" lang="en" sz="1400">
                <a:latin typeface="Montserrat ExtraLight"/>
                <a:ea typeface="Montserrat ExtraLight"/>
                <a:cs typeface="Montserrat ExtraLight"/>
                <a:sym typeface="Montserrat ExtraLight"/>
              </a:rPr>
              <a:t>01</a:t>
            </a:r>
            <a:endParaRPr b="0" sz="14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Montserrat ExtraLight"/>
                <a:ea typeface="Montserrat ExtraLight"/>
                <a:cs typeface="Montserrat ExtraLight"/>
                <a:sym typeface="Montserrat ExtraLight"/>
              </a:rPr>
              <a:t>Group: 12</a:t>
            </a:r>
            <a:endParaRPr b="0" sz="14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Submitted To: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Montserrat ExtraLight"/>
                <a:ea typeface="Montserrat ExtraLight"/>
                <a:cs typeface="Montserrat ExtraLight"/>
                <a:sym typeface="Montserrat ExtraLight"/>
              </a:rPr>
              <a:t>Annajiat Alim Rasel</a:t>
            </a:r>
            <a:endParaRPr b="0" sz="14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Montserrat ExtraLight"/>
                <a:ea typeface="Montserrat ExtraLight"/>
                <a:cs typeface="Montserrat ExtraLight"/>
                <a:sym typeface="Montserrat ExtraLight"/>
              </a:rPr>
              <a:t>Senior Lecturer, Department of CSE</a:t>
            </a:r>
            <a:endParaRPr b="0" sz="14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Montserrat ExtraLight"/>
                <a:ea typeface="Montserrat ExtraLight"/>
                <a:cs typeface="Montserrat ExtraLight"/>
                <a:sym typeface="Montserrat ExtraLight"/>
              </a:rPr>
              <a:t>BRAC University</a:t>
            </a:r>
            <a:endParaRPr b="0" sz="14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0" name="Google Shape;160;p36"/>
          <p:cNvCxnSpPr/>
          <p:nvPr/>
        </p:nvCxnSpPr>
        <p:spPr>
          <a:xfrm>
            <a:off x="3243775" y="18675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5"/>
          <p:cNvSpPr txBox="1"/>
          <p:nvPr>
            <p:ph idx="2" type="body"/>
          </p:nvPr>
        </p:nvSpPr>
        <p:spPr>
          <a:xfrm>
            <a:off x="4870750" y="848525"/>
            <a:ext cx="3948600" cy="3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Evaluation of Existing NRS and NLP Methods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Proposition of Semi-Supervised Learning for Dynamic News Adaptation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Diversification Processes and Measures in NRS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Opinion Mining and Stance Detection in NLP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Integration of NLP Techniques in NRS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b="1" lang="en"/>
              <a:t>Evaluation and Iterative Improvement</a:t>
            </a:r>
            <a:endParaRPr b="1"/>
          </a:p>
        </p:txBody>
      </p:sp>
      <p:sp>
        <p:nvSpPr>
          <p:cNvPr id="234" name="Google Shape;234;p45"/>
          <p:cNvSpPr txBox="1"/>
          <p:nvPr>
            <p:ph type="title"/>
          </p:nvPr>
        </p:nvSpPr>
        <p:spPr>
          <a:xfrm>
            <a:off x="938500" y="597425"/>
            <a:ext cx="32238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Methodological Approach</a:t>
            </a:r>
            <a:endParaRPr/>
          </a:p>
        </p:txBody>
      </p:sp>
      <p:cxnSp>
        <p:nvCxnSpPr>
          <p:cNvPr id="235" name="Google Shape;235;p45"/>
          <p:cNvCxnSpPr/>
          <p:nvPr/>
        </p:nvCxnSpPr>
        <p:spPr>
          <a:xfrm>
            <a:off x="1026200" y="5664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36" name="Google Shape;2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825" y="1709675"/>
            <a:ext cx="3333900" cy="1905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6"/>
          <p:cNvPicPr preferRelativeResize="0"/>
          <p:nvPr/>
        </p:nvPicPr>
        <p:blipFill rotWithShape="1">
          <a:blip r:embed="rId3">
            <a:alphaModFix/>
          </a:blip>
          <a:srcRect b="-4608" l="33318" r="32243" t="-4597"/>
          <a:stretch/>
        </p:blipFill>
        <p:spPr>
          <a:xfrm>
            <a:off x="0" y="-236700"/>
            <a:ext cx="3778800" cy="56169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242" name="Google Shape;242;p46"/>
          <p:cNvSpPr txBox="1"/>
          <p:nvPr>
            <p:ph idx="4294967295" type="title"/>
          </p:nvPr>
        </p:nvSpPr>
        <p:spPr>
          <a:xfrm>
            <a:off x="4053098" y="2133575"/>
            <a:ext cx="20670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01</a:t>
            </a:r>
            <a:endParaRPr sz="3700"/>
          </a:p>
        </p:txBody>
      </p:sp>
      <p:sp>
        <p:nvSpPr>
          <p:cNvPr id="243" name="Google Shape;243;p46"/>
          <p:cNvSpPr txBox="1"/>
          <p:nvPr>
            <p:ph type="title"/>
          </p:nvPr>
        </p:nvSpPr>
        <p:spPr>
          <a:xfrm>
            <a:off x="6456150" y="2978450"/>
            <a:ext cx="2241000" cy="10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Challenges in Dynamic Opinion Mining</a:t>
            </a:r>
            <a:endParaRPr sz="1800"/>
          </a:p>
        </p:txBody>
      </p:sp>
      <p:sp>
        <p:nvSpPr>
          <p:cNvPr id="244" name="Google Shape;244;p46"/>
          <p:cNvSpPr txBox="1"/>
          <p:nvPr>
            <p:ph idx="4294967295" type="title"/>
          </p:nvPr>
        </p:nvSpPr>
        <p:spPr>
          <a:xfrm>
            <a:off x="3966150" y="2978450"/>
            <a:ext cx="22410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Simplistic Representations in NRS</a:t>
            </a:r>
            <a:endParaRPr sz="1800"/>
          </a:p>
        </p:txBody>
      </p:sp>
      <p:sp>
        <p:nvSpPr>
          <p:cNvPr id="245" name="Google Shape;245;p46"/>
          <p:cNvSpPr txBox="1"/>
          <p:nvPr>
            <p:ph idx="4294967295" type="title"/>
          </p:nvPr>
        </p:nvSpPr>
        <p:spPr>
          <a:xfrm>
            <a:off x="6543150" y="2133575"/>
            <a:ext cx="20670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02</a:t>
            </a:r>
            <a:endParaRPr sz="3700"/>
          </a:p>
        </p:txBody>
      </p:sp>
      <p:cxnSp>
        <p:nvCxnSpPr>
          <p:cNvPr id="246" name="Google Shape;246;p46"/>
          <p:cNvCxnSpPr/>
          <p:nvPr/>
        </p:nvCxnSpPr>
        <p:spPr>
          <a:xfrm>
            <a:off x="4887998" y="290903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47" name="Google Shape;247;p46"/>
          <p:cNvCxnSpPr/>
          <p:nvPr/>
        </p:nvCxnSpPr>
        <p:spPr>
          <a:xfrm>
            <a:off x="7378050" y="290903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48" name="Google Shape;248;p46"/>
          <p:cNvSpPr txBox="1"/>
          <p:nvPr>
            <p:ph idx="4294967295" type="title"/>
          </p:nvPr>
        </p:nvSpPr>
        <p:spPr>
          <a:xfrm>
            <a:off x="4053100" y="862875"/>
            <a:ext cx="2451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Limitation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49" name="Google Shape;249;p46"/>
          <p:cNvCxnSpPr/>
          <p:nvPr/>
        </p:nvCxnSpPr>
        <p:spPr>
          <a:xfrm>
            <a:off x="4140800" y="831872"/>
            <a:ext cx="1870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7"/>
          <p:cNvSpPr txBox="1"/>
          <p:nvPr>
            <p:ph type="title"/>
          </p:nvPr>
        </p:nvSpPr>
        <p:spPr>
          <a:xfrm>
            <a:off x="3539845" y="3025350"/>
            <a:ext cx="3068700" cy="7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Simplistic Representations in NRS</a:t>
            </a:r>
            <a:endParaRPr sz="1700"/>
          </a:p>
        </p:txBody>
      </p:sp>
      <p:sp>
        <p:nvSpPr>
          <p:cNvPr id="255" name="Google Shape;255;p47"/>
          <p:cNvSpPr txBox="1"/>
          <p:nvPr>
            <p:ph idx="2" type="title"/>
          </p:nvPr>
        </p:nvSpPr>
        <p:spPr>
          <a:xfrm>
            <a:off x="825445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6" name="Google Shape;256;p47"/>
          <p:cNvSpPr txBox="1"/>
          <p:nvPr>
            <p:ph idx="1" type="subTitle"/>
          </p:nvPr>
        </p:nvSpPr>
        <p:spPr>
          <a:xfrm>
            <a:off x="3539853" y="3568250"/>
            <a:ext cx="47787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Reliance on superficial news content analysis and limited ability to capture diverse opinions and authorial styles</a:t>
            </a:r>
            <a:endParaRPr/>
          </a:p>
        </p:txBody>
      </p:sp>
      <p:cxnSp>
        <p:nvCxnSpPr>
          <p:cNvPr id="257" name="Google Shape;257;p47"/>
          <p:cNvCxnSpPr/>
          <p:nvPr/>
        </p:nvCxnSpPr>
        <p:spPr>
          <a:xfrm>
            <a:off x="3387925" y="3131347"/>
            <a:ext cx="0" cy="1178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8"/>
          <p:cNvSpPr txBox="1"/>
          <p:nvPr>
            <p:ph type="title"/>
          </p:nvPr>
        </p:nvSpPr>
        <p:spPr>
          <a:xfrm>
            <a:off x="3539845" y="3025350"/>
            <a:ext cx="3068700" cy="7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Challenges in Dynamic Opinion Mining</a:t>
            </a:r>
            <a:endParaRPr sz="1700"/>
          </a:p>
        </p:txBody>
      </p:sp>
      <p:sp>
        <p:nvSpPr>
          <p:cNvPr id="263" name="Google Shape;263;p48"/>
          <p:cNvSpPr txBox="1"/>
          <p:nvPr>
            <p:ph idx="2" type="title"/>
          </p:nvPr>
        </p:nvSpPr>
        <p:spPr>
          <a:xfrm>
            <a:off x="825445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64" name="Google Shape;264;p48"/>
          <p:cNvCxnSpPr/>
          <p:nvPr/>
        </p:nvCxnSpPr>
        <p:spPr>
          <a:xfrm>
            <a:off x="3387925" y="3131347"/>
            <a:ext cx="0" cy="1178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65" name="Google Shape;265;p48"/>
          <p:cNvSpPr txBox="1"/>
          <p:nvPr>
            <p:ph idx="1" type="subTitle"/>
          </p:nvPr>
        </p:nvSpPr>
        <p:spPr>
          <a:xfrm>
            <a:off x="3539853" y="3568250"/>
            <a:ext cx="47787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Difficulty in adapting quickly to new topics and opinions and heavy reliance on supervised learning with annotated data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>
            <p:ph type="title"/>
          </p:nvPr>
        </p:nvSpPr>
        <p:spPr>
          <a:xfrm>
            <a:off x="938500" y="897850"/>
            <a:ext cx="5043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otential applications and future scopes</a:t>
            </a:r>
            <a:endParaRPr/>
          </a:p>
        </p:txBody>
      </p:sp>
      <p:cxnSp>
        <p:nvCxnSpPr>
          <p:cNvPr id="271" name="Google Shape;271;p49"/>
          <p:cNvCxnSpPr/>
          <p:nvPr/>
        </p:nvCxnSpPr>
        <p:spPr>
          <a:xfrm>
            <a:off x="1026200" y="8668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72" name="Google Shape;272;p49"/>
          <p:cNvSpPr txBox="1"/>
          <p:nvPr/>
        </p:nvSpPr>
        <p:spPr>
          <a:xfrm>
            <a:off x="1026200" y="1920625"/>
            <a:ext cx="52509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Need for advanced NLP techniques for better news representation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Importance of incorporating diverse opinions and styles in NRS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Future scope in political sciences and media studies for comprehensive NRS development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/>
          <p:nvPr>
            <p:ph type="ctrTitle"/>
          </p:nvPr>
        </p:nvSpPr>
        <p:spPr>
          <a:xfrm>
            <a:off x="4285500" y="2832875"/>
            <a:ext cx="36573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Conclusion!</a:t>
            </a:r>
            <a:endParaRPr sz="4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1"/>
          <p:cNvSpPr txBox="1"/>
          <p:nvPr>
            <p:ph type="title"/>
          </p:nvPr>
        </p:nvSpPr>
        <p:spPr>
          <a:xfrm>
            <a:off x="987320" y="2148450"/>
            <a:ext cx="3068700" cy="8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THANKS!</a:t>
            </a:r>
            <a:endParaRPr sz="4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"/>
          <p:cNvSpPr txBox="1"/>
          <p:nvPr>
            <p:ph type="title"/>
          </p:nvPr>
        </p:nvSpPr>
        <p:spPr>
          <a:xfrm>
            <a:off x="938500" y="749825"/>
            <a:ext cx="4629300" cy="12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of News Consumption on Political Opinions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2335750"/>
            <a:ext cx="49464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Importance of online news in shaping political opinions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Role of recommendation algorithms and their societal effects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Weak integration of NLP and recommender systems leading to biases</a:t>
            </a:r>
            <a:endParaRPr/>
          </a:p>
        </p:txBody>
      </p:sp>
      <p:cxnSp>
        <p:nvCxnSpPr>
          <p:cNvPr id="167" name="Google Shape;167;p37"/>
          <p:cNvCxnSpPr/>
          <p:nvPr/>
        </p:nvCxnSpPr>
        <p:spPr>
          <a:xfrm>
            <a:off x="1026200" y="7188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938500" y="445025"/>
            <a:ext cx="48285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Intersection of Social Media and Political Opinions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1067251" y="1976200"/>
            <a:ext cx="3465900" cy="13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revolution in news consumption via social media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The challenge of personalization tools in limiting exposure to diverse opinions</a:t>
            </a:r>
            <a:endParaRPr/>
          </a:p>
        </p:txBody>
      </p:sp>
      <p:cxnSp>
        <p:nvCxnSpPr>
          <p:cNvPr id="174" name="Google Shape;174;p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75" name="Google Shape;1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000" y="1755147"/>
            <a:ext cx="3223800" cy="178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76" name="Google Shape;176;p38"/>
          <p:cNvSpPr txBox="1"/>
          <p:nvPr>
            <p:ph idx="4294967295" type="subTitle"/>
          </p:nvPr>
        </p:nvSpPr>
        <p:spPr>
          <a:xfrm>
            <a:off x="938500" y="3679800"/>
            <a:ext cx="41925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Hypothesis:</a:t>
            </a:r>
            <a:r>
              <a:rPr lang="en" sz="1400"/>
              <a:t> Bridging NLP and recommender systems can mitigate polarization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9"/>
          <p:cNvSpPr txBox="1"/>
          <p:nvPr>
            <p:ph idx="6" type="title"/>
          </p:nvPr>
        </p:nvSpPr>
        <p:spPr>
          <a:xfrm>
            <a:off x="2293475" y="1439923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2" name="Google Shape;182;p39"/>
          <p:cNvSpPr txBox="1"/>
          <p:nvPr>
            <p:ph type="title"/>
          </p:nvPr>
        </p:nvSpPr>
        <p:spPr>
          <a:xfrm>
            <a:off x="4783522" y="2284798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</a:t>
            </a:r>
            <a:endParaRPr/>
          </a:p>
        </p:txBody>
      </p:sp>
      <p:sp>
        <p:nvSpPr>
          <p:cNvPr id="183" name="Google Shape;183;p39"/>
          <p:cNvSpPr txBox="1"/>
          <p:nvPr>
            <p:ph idx="1" type="subTitle"/>
          </p:nvPr>
        </p:nvSpPr>
        <p:spPr>
          <a:xfrm>
            <a:off x="4783522" y="2817298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 hand-in-hand approach of NLP and NRS for diverse political news</a:t>
            </a:r>
            <a:endParaRPr/>
          </a:p>
        </p:txBody>
      </p:sp>
      <p:sp>
        <p:nvSpPr>
          <p:cNvPr id="184" name="Google Shape;184;p39"/>
          <p:cNvSpPr txBox="1"/>
          <p:nvPr>
            <p:ph idx="4" type="title"/>
          </p:nvPr>
        </p:nvSpPr>
        <p:spPr>
          <a:xfrm>
            <a:off x="2293472" y="2284798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85" name="Google Shape;185;p39"/>
          <p:cNvSpPr txBox="1"/>
          <p:nvPr>
            <p:ph idx="5" type="subTitle"/>
          </p:nvPr>
        </p:nvSpPr>
        <p:spPr>
          <a:xfrm>
            <a:off x="2293472" y="2817298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current limitations in opinion mining and recommender systems</a:t>
            </a:r>
            <a:endParaRPr/>
          </a:p>
        </p:txBody>
      </p:sp>
      <p:sp>
        <p:nvSpPr>
          <p:cNvPr id="186" name="Google Shape;186;p39"/>
          <p:cNvSpPr txBox="1"/>
          <p:nvPr>
            <p:ph idx="7" type="title"/>
          </p:nvPr>
        </p:nvSpPr>
        <p:spPr>
          <a:xfrm>
            <a:off x="4783525" y="1439923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87" name="Google Shape;187;p39"/>
          <p:cNvCxnSpPr/>
          <p:nvPr/>
        </p:nvCxnSpPr>
        <p:spPr>
          <a:xfrm>
            <a:off x="3128375" y="2215383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39"/>
          <p:cNvCxnSpPr/>
          <p:nvPr/>
        </p:nvCxnSpPr>
        <p:spPr>
          <a:xfrm>
            <a:off x="5618425" y="2215383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 txBox="1"/>
          <p:nvPr>
            <p:ph idx="2" type="body"/>
          </p:nvPr>
        </p:nvSpPr>
        <p:spPr>
          <a:xfrm>
            <a:off x="4870750" y="848525"/>
            <a:ext cx="3948600" cy="3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Evaluation of Existing NRS and NLP Methods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Proposition of Semi-Supervised Learning for Dynamic News Adaptation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Diversification Processes and Measures in NRS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Opinion Mining and Stance Detection in NLP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Integration of NLP Techniques in NRS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Evaluation and Iterative Improvement</a:t>
            </a:r>
            <a:endParaRPr/>
          </a:p>
        </p:txBody>
      </p:sp>
      <p:sp>
        <p:nvSpPr>
          <p:cNvPr id="194" name="Google Shape;194;p40"/>
          <p:cNvSpPr txBox="1"/>
          <p:nvPr>
            <p:ph type="title"/>
          </p:nvPr>
        </p:nvSpPr>
        <p:spPr>
          <a:xfrm>
            <a:off x="938500" y="597425"/>
            <a:ext cx="32238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Methodological Approach</a:t>
            </a:r>
            <a:endParaRPr/>
          </a:p>
        </p:txBody>
      </p:sp>
      <p:cxnSp>
        <p:nvCxnSpPr>
          <p:cNvPr id="195" name="Google Shape;195;p40"/>
          <p:cNvCxnSpPr/>
          <p:nvPr/>
        </p:nvCxnSpPr>
        <p:spPr>
          <a:xfrm>
            <a:off x="1026200" y="5664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96" name="Google Shape;1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825" y="1709675"/>
            <a:ext cx="3333900" cy="1905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 txBox="1"/>
          <p:nvPr>
            <p:ph idx="2" type="body"/>
          </p:nvPr>
        </p:nvSpPr>
        <p:spPr>
          <a:xfrm>
            <a:off x="4870750" y="848525"/>
            <a:ext cx="3948600" cy="3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Evaluation of Existing NRS and NLP Methods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Proposition of Semi-Supervised Learning for Dynamic News Adaptation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Diversification Processes and Measures in NRS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Opinion Mining and Stance Detection in NLP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Integration of NLP Techniques in NRS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Evaluation and Iterative Improvement</a:t>
            </a:r>
            <a:endParaRPr/>
          </a:p>
        </p:txBody>
      </p:sp>
      <p:sp>
        <p:nvSpPr>
          <p:cNvPr id="202" name="Google Shape;202;p41"/>
          <p:cNvSpPr txBox="1"/>
          <p:nvPr>
            <p:ph type="title"/>
          </p:nvPr>
        </p:nvSpPr>
        <p:spPr>
          <a:xfrm>
            <a:off x="938500" y="597425"/>
            <a:ext cx="32238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Methodological Approach</a:t>
            </a:r>
            <a:endParaRPr/>
          </a:p>
        </p:txBody>
      </p:sp>
      <p:cxnSp>
        <p:nvCxnSpPr>
          <p:cNvPr id="203" name="Google Shape;203;p41"/>
          <p:cNvCxnSpPr/>
          <p:nvPr/>
        </p:nvCxnSpPr>
        <p:spPr>
          <a:xfrm>
            <a:off x="1026200" y="5664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04" name="Google Shape;2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825" y="1709675"/>
            <a:ext cx="3333900" cy="1905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/>
          <p:nvPr>
            <p:ph idx="2" type="body"/>
          </p:nvPr>
        </p:nvSpPr>
        <p:spPr>
          <a:xfrm>
            <a:off x="4870750" y="848525"/>
            <a:ext cx="3948600" cy="3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Evaluation of Existing NRS and NLP Methods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Proposition of Semi-Supervised Learning for Dynamic News Adaptation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Diversification Processes and Measures in NRS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Opinion Mining and Stance Detection in NLP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Integration of NLP Techniques in NRS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Evaluation and Iterative Improvement</a:t>
            </a:r>
            <a:endParaRPr/>
          </a:p>
        </p:txBody>
      </p:sp>
      <p:sp>
        <p:nvSpPr>
          <p:cNvPr id="210" name="Google Shape;210;p42"/>
          <p:cNvSpPr txBox="1"/>
          <p:nvPr>
            <p:ph type="title"/>
          </p:nvPr>
        </p:nvSpPr>
        <p:spPr>
          <a:xfrm>
            <a:off x="938500" y="597425"/>
            <a:ext cx="32238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Methodological Approach</a:t>
            </a:r>
            <a:endParaRPr/>
          </a:p>
        </p:txBody>
      </p:sp>
      <p:cxnSp>
        <p:nvCxnSpPr>
          <p:cNvPr id="211" name="Google Shape;211;p42"/>
          <p:cNvCxnSpPr/>
          <p:nvPr/>
        </p:nvCxnSpPr>
        <p:spPr>
          <a:xfrm>
            <a:off x="1026200" y="5664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12" name="Google Shape;2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825" y="1709675"/>
            <a:ext cx="3333900" cy="1905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3"/>
          <p:cNvSpPr txBox="1"/>
          <p:nvPr>
            <p:ph idx="2" type="body"/>
          </p:nvPr>
        </p:nvSpPr>
        <p:spPr>
          <a:xfrm>
            <a:off x="4870750" y="848525"/>
            <a:ext cx="3948600" cy="3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Evaluation of Existing NRS and NLP Methods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Proposition of Semi-Supervised Learning for Dynamic News Adaptation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Diversification Processes and Measures in NRS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Opinion Mining and Stance Detection in NLP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Integration of NLP Techniques in NRS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Evaluation and Iterative Improvement</a:t>
            </a:r>
            <a:endParaRPr/>
          </a:p>
        </p:txBody>
      </p:sp>
      <p:sp>
        <p:nvSpPr>
          <p:cNvPr id="218" name="Google Shape;218;p43"/>
          <p:cNvSpPr txBox="1"/>
          <p:nvPr>
            <p:ph type="title"/>
          </p:nvPr>
        </p:nvSpPr>
        <p:spPr>
          <a:xfrm>
            <a:off x="938500" y="597425"/>
            <a:ext cx="32238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Methodological Approach</a:t>
            </a:r>
            <a:endParaRPr/>
          </a:p>
        </p:txBody>
      </p:sp>
      <p:cxnSp>
        <p:nvCxnSpPr>
          <p:cNvPr id="219" name="Google Shape;219;p43"/>
          <p:cNvCxnSpPr/>
          <p:nvPr/>
        </p:nvCxnSpPr>
        <p:spPr>
          <a:xfrm>
            <a:off x="1026200" y="5664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20" name="Google Shape;2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825" y="1709675"/>
            <a:ext cx="3333900" cy="1905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4"/>
          <p:cNvSpPr txBox="1"/>
          <p:nvPr>
            <p:ph idx="2" type="body"/>
          </p:nvPr>
        </p:nvSpPr>
        <p:spPr>
          <a:xfrm>
            <a:off x="4870750" y="848525"/>
            <a:ext cx="3948600" cy="3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Evaluation of Existing NRS and NLP Methods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Proposition of Semi-Supervised Learning for Dynamic News Adaptation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Diversification Processes and Measures in NRS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Opinion Mining and Stance Detection in NLP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Integration of NLP Techniques in NRS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Evaluation and Iterative Improvement</a:t>
            </a:r>
            <a:endParaRPr/>
          </a:p>
        </p:txBody>
      </p:sp>
      <p:sp>
        <p:nvSpPr>
          <p:cNvPr id="226" name="Google Shape;226;p44"/>
          <p:cNvSpPr txBox="1"/>
          <p:nvPr>
            <p:ph type="title"/>
          </p:nvPr>
        </p:nvSpPr>
        <p:spPr>
          <a:xfrm>
            <a:off x="938500" y="597425"/>
            <a:ext cx="32238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Methodological Approach</a:t>
            </a:r>
            <a:endParaRPr/>
          </a:p>
        </p:txBody>
      </p:sp>
      <p:cxnSp>
        <p:nvCxnSpPr>
          <p:cNvPr id="227" name="Google Shape;227;p44"/>
          <p:cNvCxnSpPr/>
          <p:nvPr/>
        </p:nvCxnSpPr>
        <p:spPr>
          <a:xfrm>
            <a:off x="1026200" y="5664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28" name="Google Shape;2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825" y="1709675"/>
            <a:ext cx="3333900" cy="1905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3EDDDD"/>
      </a:dk1>
      <a:lt1>
        <a:srgbClr val="FFFFFF"/>
      </a:lt1>
      <a:dk2>
        <a:srgbClr val="C6FCFF"/>
      </a:dk2>
      <a:lt2>
        <a:srgbClr val="6BECF3"/>
      </a:lt2>
      <a:accent1>
        <a:srgbClr val="22DEEE"/>
      </a:accent1>
      <a:accent2>
        <a:srgbClr val="C6FCFF"/>
      </a:accent2>
      <a:accent3>
        <a:srgbClr val="81EBEB"/>
      </a:accent3>
      <a:accent4>
        <a:srgbClr val="038B99"/>
      </a:accent4>
      <a:accent5>
        <a:srgbClr val="40B6B6"/>
      </a:accent5>
      <a:accent6>
        <a:srgbClr val="09818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